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68" r:id="rId15"/>
    <p:sldId id="271" r:id="rId16"/>
    <p:sldId id="272" r:id="rId17"/>
    <p:sldId id="279" r:id="rId18"/>
    <p:sldId id="273" r:id="rId19"/>
    <p:sldId id="275" r:id="rId20"/>
    <p:sldId id="274" r:id="rId21"/>
    <p:sldId id="276" r:id="rId22"/>
    <p:sldId id="278" r:id="rId23"/>
    <p:sldId id="277" r:id="rId2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12" autoAdjust="0"/>
    <p:restoredTop sz="94660"/>
  </p:normalViewPr>
  <p:slideViewPr>
    <p:cSldViewPr>
      <p:cViewPr varScale="1">
        <p:scale>
          <a:sx n="77" d="100"/>
          <a:sy n="77" d="100"/>
        </p:scale>
        <p:origin x="-9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327F95A-1442-4AFF-9332-955398C9774C}" type="datetimeFigureOut">
              <a:rPr lang="ko-KR" altLang="en-US" smtClean="0"/>
              <a:pPr/>
              <a:t>2013-03-19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직사각형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선 연결선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직선 연결선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직사각형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타원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타원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타원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F95A-1442-4AFF-9332-955398C9774C}" type="datetimeFigureOut">
              <a:rPr lang="ko-KR" altLang="en-US" smtClean="0"/>
              <a:pPr/>
              <a:t>2013-03-19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F95A-1442-4AFF-9332-955398C9774C}" type="datetimeFigureOut">
              <a:rPr lang="ko-KR" altLang="en-US" smtClean="0"/>
              <a:pPr/>
              <a:t>2013-03-19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327F95A-1442-4AFF-9332-955398C9774C}" type="datetimeFigureOut">
              <a:rPr lang="ko-KR" altLang="en-US" smtClean="0"/>
              <a:pPr/>
              <a:t>2013-03-19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327F95A-1442-4AFF-9332-955398C9774C}" type="datetimeFigureOut">
              <a:rPr lang="ko-KR" altLang="en-US" smtClean="0"/>
              <a:pPr/>
              <a:t>2013-03-19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선 연결선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직선 연결선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사각형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타원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타원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타원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직선 연결선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F95A-1442-4AFF-9332-955398C9774C}" type="datetimeFigureOut">
              <a:rPr lang="ko-KR" altLang="en-US" smtClean="0"/>
              <a:pPr/>
              <a:t>2013-03-19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F95A-1442-4AFF-9332-955398C9774C}" type="datetimeFigureOut">
              <a:rPr lang="ko-KR" altLang="en-US" smtClean="0"/>
              <a:pPr/>
              <a:t>2013-03-19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327F95A-1442-4AFF-9332-955398C9774C}" type="datetimeFigureOut">
              <a:rPr lang="ko-KR" altLang="en-US" smtClean="0"/>
              <a:pPr/>
              <a:t>2013-03-19</a:t>
            </a:fld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F95A-1442-4AFF-9332-955398C9774C}" type="datetimeFigureOut">
              <a:rPr lang="ko-KR" altLang="en-US" smtClean="0"/>
              <a:pPr/>
              <a:t>2013-03-19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내용 개체 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327F95A-1442-4AFF-9332-955398C9774C}" type="datetimeFigureOut">
              <a:rPr lang="ko-KR" altLang="en-US" smtClean="0"/>
              <a:pPr/>
              <a:t>2013-03-19</a:t>
            </a:fld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3" name="바닥글 개체 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직선 연결선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날짜 개체 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327F95A-1442-4AFF-9332-955398C9774C}" type="datetimeFigureOut">
              <a:rPr lang="ko-KR" altLang="en-US" smtClean="0"/>
              <a:pPr/>
              <a:t>2013-03-19</a:t>
            </a:fld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327F95A-1442-4AFF-9332-955398C9774C}" type="datetimeFigureOut">
              <a:rPr lang="ko-KR" altLang="en-US" smtClean="0"/>
              <a:pPr/>
              <a:t>2013-03-19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5E3DA32-C38C-4DF9-BBEE-6C76FBE338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1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1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1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한국 학교사회복지의 발달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                                                                               </a:t>
            </a:r>
            <a:r>
              <a:rPr lang="ko-KR" altLang="en-US" dirty="0" smtClean="0"/>
              <a:t>박경진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86847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3. 2000</a:t>
            </a:r>
            <a:r>
              <a:rPr lang="ko-KR" altLang="en-US" dirty="0" smtClean="0"/>
              <a:t>년대 이후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1) </a:t>
            </a:r>
            <a:r>
              <a:rPr lang="ko-KR" altLang="en-US" dirty="0" smtClean="0"/>
              <a:t>다양한 주체에 의한 시범사업의 전개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(1) </a:t>
            </a:r>
            <a:r>
              <a:rPr lang="ko-KR" altLang="en-US" dirty="0" smtClean="0"/>
              <a:t>서울시 교육청의 시범사업</a:t>
            </a:r>
            <a:r>
              <a:rPr lang="en-US" altLang="ko-KR" dirty="0" smtClean="0"/>
              <a:t>(2000~2007)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2285992"/>
            <a:ext cx="7467600" cy="4187960"/>
          </a:xfrm>
        </p:spPr>
        <p:txBody>
          <a:bodyPr/>
          <a:lstStyle/>
          <a:p>
            <a:r>
              <a:rPr lang="en-US" altLang="ko-KR" dirty="0" smtClean="0"/>
              <a:t>1</a:t>
            </a:r>
            <a:r>
              <a:rPr lang="ko-KR" altLang="en-US" dirty="0" smtClean="0"/>
              <a:t>차 시범학교</a:t>
            </a:r>
            <a:r>
              <a:rPr lang="en-US" altLang="ko-KR" dirty="0" smtClean="0"/>
              <a:t>(2000</a:t>
            </a:r>
            <a:r>
              <a:rPr lang="ko-KR" altLang="en-US" dirty="0" smtClean="0"/>
              <a:t>년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시범학교</a:t>
            </a:r>
            <a:r>
              <a:rPr lang="en-US" altLang="ko-KR" dirty="0" smtClean="0"/>
              <a:t>: </a:t>
            </a:r>
            <a:r>
              <a:rPr lang="ko-KR" altLang="en-US" dirty="0" smtClean="0"/>
              <a:t>남강중학교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동마중학교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당곡고등학교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송파공업고등학교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은평고등학교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시범사업 명칭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00B050"/>
                </a:solidFill>
              </a:rPr>
              <a:t>생활지도 시범사업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▪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시범사업 주제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: </a:t>
            </a:r>
          </a:p>
          <a:p>
            <a:pPr>
              <a:buNone/>
            </a:pPr>
            <a:r>
              <a:rPr lang="en-US" altLang="ko-KR" dirty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학생들의 학교 적응력을 향상을 위한 학교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가정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지역사회 연계 사회 개발 적용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</a:t>
            </a:r>
            <a:endParaRPr lang="ko-KR" altLang="en-US" dirty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서울시 교육청의 시범사업</a:t>
            </a:r>
            <a:r>
              <a:rPr lang="en-US" altLang="ko-KR" dirty="0" smtClean="0"/>
              <a:t>(2000~2007)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2</a:t>
            </a:r>
            <a:r>
              <a:rPr lang="ko-KR" altLang="en-US" dirty="0" smtClean="0"/>
              <a:t>차 시범학교</a:t>
            </a:r>
            <a:r>
              <a:rPr lang="en-US" altLang="ko-KR" dirty="0" smtClean="0"/>
              <a:t>(2001)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시범학교</a:t>
            </a:r>
            <a:r>
              <a:rPr lang="en-US" altLang="ko-KR" dirty="0" smtClean="0"/>
              <a:t>:  </a:t>
            </a:r>
            <a:r>
              <a:rPr lang="ko-KR" altLang="en-US" dirty="0" smtClean="0"/>
              <a:t>성원중학교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인천중학교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삼성고등학교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경성여자실업고등학교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서울북공업고등학교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시범사업명칭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7030A0"/>
                </a:solidFill>
              </a:rPr>
              <a:t>생활지도 시범사업</a:t>
            </a:r>
            <a:endParaRPr lang="en-US" altLang="ko-KR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시범사업주제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학생복지 증진을 위한 학교</a:t>
            </a:r>
            <a:r>
              <a:rPr lang="en-US" altLang="ko-KR" dirty="0" smtClean="0"/>
              <a:t>-</a:t>
            </a:r>
            <a:r>
              <a:rPr lang="ko-KR" altLang="en-US" dirty="0" smtClean="0"/>
              <a:t>가정</a:t>
            </a:r>
            <a:r>
              <a:rPr lang="en-US" altLang="ko-KR" dirty="0" smtClean="0"/>
              <a:t>-</a:t>
            </a:r>
            <a:r>
              <a:rPr lang="ko-KR" altLang="en-US" dirty="0" smtClean="0"/>
              <a:t>지역사회를 연계하는 포괄적 </a:t>
            </a:r>
            <a:r>
              <a:rPr lang="ko-KR" altLang="en-US" dirty="0" err="1" smtClean="0"/>
              <a:t>지원망</a:t>
            </a:r>
            <a:r>
              <a:rPr lang="ko-KR" altLang="en-US" dirty="0" smtClean="0"/>
              <a:t> 구축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>
                <a:solidFill>
                  <a:srgbClr val="00B050"/>
                </a:solidFill>
              </a:rPr>
              <a:t>5</a:t>
            </a:r>
            <a:r>
              <a:rPr lang="ko-KR" altLang="en-US" dirty="0" smtClean="0">
                <a:solidFill>
                  <a:srgbClr val="00B050"/>
                </a:solidFill>
              </a:rPr>
              <a:t>개교 공동사업 수행하였으며 각종 발표회와 자료집 발간 등을 통해 학교사회사업의 우수성 인정받음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▪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서울시 본청 사업으로 이루어짐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서울시 교육청의 시범사업</a:t>
            </a:r>
            <a:r>
              <a:rPr lang="en-US" altLang="ko-KR" dirty="0" smtClean="0"/>
              <a:t>(2000~2007)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3</a:t>
            </a:r>
            <a:r>
              <a:rPr lang="ko-KR" altLang="en-US" dirty="0" smtClean="0"/>
              <a:t>차 시범학교</a:t>
            </a:r>
            <a:r>
              <a:rPr lang="en-US" altLang="ko-KR" dirty="0" smtClean="0"/>
              <a:t>(2002~2003)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시범학교</a:t>
            </a:r>
            <a:r>
              <a:rPr lang="en-US" altLang="ko-KR" dirty="0" smtClean="0"/>
              <a:t>:</a:t>
            </a:r>
            <a:r>
              <a:rPr lang="ko-KR" altLang="en-US" dirty="0" smtClean="0"/>
              <a:t>서초공업고등학교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성덕여자상업고등학교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도봉중학교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연서중학교 </a:t>
            </a:r>
            <a:r>
              <a:rPr lang="en-US" altLang="ko-KR" dirty="0" smtClean="0"/>
              <a:t>4</a:t>
            </a:r>
            <a:r>
              <a:rPr lang="ko-KR" altLang="en-US" dirty="0" smtClean="0"/>
              <a:t>개교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시범사업명칭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7030A0"/>
                </a:solidFill>
              </a:rPr>
              <a:t>생활지도 시범사업</a:t>
            </a:r>
            <a:endParaRPr lang="en-US" altLang="ko-KR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시범사업주제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0070C0"/>
                </a:solidFill>
              </a:rPr>
              <a:t>금연지도 및 흡연예방 프로그램의 실시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endParaRPr lang="ko-KR" altLang="en-US" dirty="0"/>
          </a:p>
        </p:txBody>
      </p:sp>
      <p:pic>
        <p:nvPicPr>
          <p:cNvPr id="1027" name="Picture 3" descr="C:\Documents and Settings\Administrator\Local Settings\Temporary Internet Files\Content.IE5\L4W9DQ64\MCj0433872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4286256"/>
            <a:ext cx="1828572" cy="18285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서울시 교육청의 시범사업</a:t>
            </a:r>
            <a:r>
              <a:rPr lang="en-US" altLang="ko-KR" dirty="0" smtClean="0"/>
              <a:t>(2000~2007)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4</a:t>
            </a:r>
            <a:r>
              <a:rPr lang="ko-KR" altLang="en-US" dirty="0" smtClean="0"/>
              <a:t>차 시범학교</a:t>
            </a:r>
            <a:r>
              <a:rPr lang="en-US" altLang="ko-KR" dirty="0" smtClean="0"/>
              <a:t>(2004~2005)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시범학교</a:t>
            </a:r>
            <a:r>
              <a:rPr lang="en-US" altLang="ko-KR" dirty="0" smtClean="0"/>
              <a:t>: </a:t>
            </a:r>
            <a:r>
              <a:rPr lang="ko-KR" altLang="en-US" dirty="0" smtClean="0"/>
              <a:t>양서중학교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장위중학교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송파공업고등학교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한서고등학교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시범사업명칭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학교사회사업 시범사업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시범사업주제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학교사회사업을 활용한 학생복지체계 구축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FE8637"/>
              </a:buClr>
            </a:pPr>
            <a:r>
              <a:rPr lang="ko-KR" altLang="en-US" dirty="0" smtClean="0">
                <a:solidFill>
                  <a:srgbClr val="0070C0"/>
                </a:solidFill>
              </a:rPr>
              <a:t>서울시 교육청 시범사업은 </a:t>
            </a:r>
            <a:r>
              <a:rPr lang="en-US" altLang="ko-KR" dirty="0" smtClean="0">
                <a:solidFill>
                  <a:srgbClr val="0070C0"/>
                </a:solidFill>
              </a:rPr>
              <a:t>2006~2007</a:t>
            </a:r>
            <a:r>
              <a:rPr lang="ko-KR" altLang="en-US" dirty="0" smtClean="0">
                <a:solidFill>
                  <a:srgbClr val="0070C0"/>
                </a:solidFill>
              </a:rPr>
              <a:t>년까지 </a:t>
            </a:r>
            <a:r>
              <a:rPr lang="ko-KR" altLang="en-US" dirty="0" err="1" smtClean="0">
                <a:solidFill>
                  <a:srgbClr val="0070C0"/>
                </a:solidFill>
              </a:rPr>
              <a:t>구암중학교에서</a:t>
            </a:r>
            <a:r>
              <a:rPr lang="ko-KR" altLang="en-US" dirty="0" smtClean="0">
                <a:solidFill>
                  <a:srgbClr val="0070C0"/>
                </a:solidFill>
              </a:rPr>
              <a:t> 실시되었던 시범사업을 마지막으로 </a:t>
            </a:r>
            <a:r>
              <a:rPr lang="en-US" altLang="ko-KR" dirty="0" smtClean="0">
                <a:solidFill>
                  <a:srgbClr val="0070C0"/>
                </a:solidFill>
              </a:rPr>
              <a:t>10</a:t>
            </a:r>
            <a:r>
              <a:rPr lang="ko-KR" altLang="en-US" dirty="0" err="1" smtClean="0">
                <a:solidFill>
                  <a:srgbClr val="0070C0"/>
                </a:solidFill>
              </a:rPr>
              <a:t>여년만에</a:t>
            </a:r>
            <a:r>
              <a:rPr lang="ko-KR" altLang="en-US" dirty="0" smtClean="0">
                <a:solidFill>
                  <a:srgbClr val="0070C0"/>
                </a:solidFill>
              </a:rPr>
              <a:t> 중단됨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사회복지공동모금회의 학교사회복지사업 지원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중앙모금회의 기획사업</a:t>
            </a:r>
            <a:r>
              <a:rPr lang="en-US" altLang="ko-KR" dirty="0" smtClean="0"/>
              <a:t>(2002~2005)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srgbClr val="FF0000"/>
                </a:solidFill>
              </a:rPr>
              <a:t>기획사업은 학교사회사업의 제도화를 정착시키는 것을 목적으로 </a:t>
            </a:r>
            <a:r>
              <a:rPr lang="en-US" altLang="ko-KR" dirty="0" smtClean="0">
                <a:solidFill>
                  <a:srgbClr val="FF0000"/>
                </a:solidFill>
              </a:rPr>
              <a:t>2002</a:t>
            </a:r>
            <a:r>
              <a:rPr lang="ko-KR" altLang="en-US" dirty="0" smtClean="0">
                <a:solidFill>
                  <a:srgbClr val="FF0000"/>
                </a:solidFill>
              </a:rPr>
              <a:t>년부터 </a:t>
            </a:r>
            <a:r>
              <a:rPr lang="en-US" altLang="ko-KR" dirty="0" smtClean="0">
                <a:solidFill>
                  <a:srgbClr val="FF0000"/>
                </a:solidFill>
              </a:rPr>
              <a:t>4</a:t>
            </a:r>
            <a:r>
              <a:rPr lang="ko-KR" altLang="en-US" dirty="0" smtClean="0">
                <a:solidFill>
                  <a:srgbClr val="FF0000"/>
                </a:solidFill>
              </a:rPr>
              <a:t>년간 실시되었음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 (</a:t>
            </a:r>
            <a:r>
              <a:rPr lang="ko-KR" altLang="en-US" dirty="0" smtClean="0"/>
              <a:t>처음에는 </a:t>
            </a:r>
            <a:r>
              <a:rPr lang="en-US" altLang="ko-KR" dirty="0" smtClean="0"/>
              <a:t>3</a:t>
            </a:r>
            <a:r>
              <a:rPr lang="ko-KR" altLang="en-US" dirty="0" smtClean="0"/>
              <a:t>개년 계획으로 </a:t>
            </a:r>
            <a:r>
              <a:rPr lang="en-US" altLang="ko-KR" dirty="0" smtClean="0"/>
              <a:t>2002</a:t>
            </a:r>
            <a:r>
              <a:rPr lang="ko-KR" altLang="en-US" dirty="0" smtClean="0"/>
              <a:t>년부터 </a:t>
            </a:r>
            <a:r>
              <a:rPr lang="en-US" altLang="ko-KR" dirty="0" smtClean="0"/>
              <a:t>2004</a:t>
            </a:r>
            <a:r>
              <a:rPr lang="ko-KR" altLang="en-US" dirty="0" smtClean="0"/>
              <a:t>년까지 </a:t>
            </a:r>
            <a:r>
              <a:rPr lang="en-US" altLang="ko-KR" dirty="0" smtClean="0"/>
              <a:t>3</a:t>
            </a:r>
            <a:r>
              <a:rPr lang="ko-KR" altLang="en-US" dirty="0" smtClean="0"/>
              <a:t>년간 실시하고자 했으나 파급효과가 좋게 나타나자 </a:t>
            </a:r>
            <a:r>
              <a:rPr lang="en-US" altLang="ko-KR" dirty="0" smtClean="0"/>
              <a:t>1</a:t>
            </a:r>
            <a:r>
              <a:rPr lang="ko-KR" altLang="en-US" dirty="0" smtClean="0"/>
              <a:t>년간 연장함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/>
              <a:t>2002</a:t>
            </a:r>
            <a:r>
              <a:rPr lang="ko-KR" altLang="en-US" dirty="0" smtClean="0"/>
              <a:t>년에는 협회 주관하는 학교 </a:t>
            </a:r>
            <a:r>
              <a:rPr lang="en-US" altLang="ko-KR" dirty="0" smtClean="0"/>
              <a:t>6</a:t>
            </a:r>
            <a:r>
              <a:rPr lang="ko-KR" altLang="en-US" dirty="0" smtClean="0"/>
              <a:t>개교</a:t>
            </a:r>
            <a:r>
              <a:rPr lang="en-US" altLang="ko-KR" dirty="0" smtClean="0"/>
              <a:t>, 8</a:t>
            </a:r>
            <a:r>
              <a:rPr lang="ko-KR" altLang="en-US" dirty="0" smtClean="0"/>
              <a:t>개의 기관에서 주관하는 </a:t>
            </a:r>
            <a:r>
              <a:rPr lang="en-US" altLang="ko-KR" dirty="0" smtClean="0"/>
              <a:t>8</a:t>
            </a:r>
            <a:r>
              <a:rPr lang="ko-KR" altLang="en-US" dirty="0" smtClean="0"/>
              <a:t>개교 모두 </a:t>
            </a:r>
            <a:r>
              <a:rPr lang="en-US" altLang="ko-KR" dirty="0" smtClean="0"/>
              <a:t>14</a:t>
            </a:r>
            <a:r>
              <a:rPr lang="ko-KR" altLang="en-US" dirty="0" smtClean="0"/>
              <a:t>개교에서 시작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2004</a:t>
            </a:r>
            <a:r>
              <a:rPr lang="ko-KR" altLang="en-US" dirty="0" smtClean="0"/>
              <a:t>년에는 협회에서 주관하는 </a:t>
            </a:r>
            <a:r>
              <a:rPr lang="en-US" altLang="ko-KR" dirty="0" smtClean="0"/>
              <a:t>2</a:t>
            </a:r>
            <a:r>
              <a:rPr lang="ko-KR" altLang="en-US" dirty="0" smtClean="0"/>
              <a:t>개교가 추가 되어 모두 </a:t>
            </a:r>
            <a:r>
              <a:rPr lang="en-US" altLang="ko-KR" dirty="0" smtClean="0"/>
              <a:t>16</a:t>
            </a:r>
            <a:r>
              <a:rPr lang="ko-KR" altLang="en-US" dirty="0" smtClean="0"/>
              <a:t>개교가 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사회복지공동모금회의 학교사회복지사업 지원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지역 공동모금회의 지원사업</a:t>
            </a:r>
            <a:r>
              <a:rPr lang="en-US" altLang="ko-KR" dirty="0" smtClean="0"/>
              <a:t>(2003~)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▪</a:t>
            </a:r>
            <a:r>
              <a:rPr lang="en-US" altLang="ko-KR" dirty="0" smtClean="0">
                <a:solidFill>
                  <a:srgbClr val="FF0000"/>
                </a:solidFill>
                <a:latin typeface="휴먼매직체" pitchFamily="18" charset="-127"/>
                <a:ea typeface="휴먼매직체" pitchFamily="18" charset="-127"/>
              </a:rPr>
              <a:t>2003</a:t>
            </a:r>
            <a:r>
              <a:rPr lang="ko-KR" altLang="en-US" dirty="0" smtClean="0">
                <a:solidFill>
                  <a:srgbClr val="FF0000"/>
                </a:solidFill>
                <a:latin typeface="휴먼매직체" pitchFamily="18" charset="-127"/>
                <a:ea typeface="휴먼매직체" pitchFamily="18" charset="-127"/>
              </a:rPr>
              <a:t>년부터 부산</a:t>
            </a:r>
            <a:r>
              <a:rPr lang="en-US" altLang="ko-KR" dirty="0" smtClean="0">
                <a:solidFill>
                  <a:srgbClr val="FF0000"/>
                </a:solidFill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  <a:latin typeface="휴먼매직체" pitchFamily="18" charset="-127"/>
                <a:ea typeface="휴먼매직체" pitchFamily="18" charset="-127"/>
              </a:rPr>
              <a:t>대전</a:t>
            </a:r>
            <a:r>
              <a:rPr lang="en-US" altLang="ko-KR" dirty="0" smtClean="0">
                <a:solidFill>
                  <a:srgbClr val="FF0000"/>
                </a:solidFill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  <a:latin typeface="휴먼매직체" pitchFamily="18" charset="-127"/>
                <a:ea typeface="휴먼매직체" pitchFamily="18" charset="-127"/>
              </a:rPr>
              <a:t>대구 등지에서 이루어짐</a:t>
            </a:r>
            <a:r>
              <a:rPr lang="en-US" altLang="ko-KR" dirty="0" smtClean="0">
                <a:solidFill>
                  <a:srgbClr val="FF0000"/>
                </a:solidFill>
              </a:rPr>
              <a:t>  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부산공동모금회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: 2003~2004,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한국학교사회복지사협회 지원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부산서면중학교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부산 경성전자정보고등학교 실시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err="1" smtClean="0"/>
              <a:t>대전공동모금회</a:t>
            </a:r>
            <a:r>
              <a:rPr lang="en-US" altLang="ko-KR" dirty="0" smtClean="0"/>
              <a:t>: 2003~2005, </a:t>
            </a:r>
            <a:r>
              <a:rPr lang="ko-KR" altLang="en-US" dirty="0" err="1" smtClean="0"/>
              <a:t>학국학교사회복지사협회</a:t>
            </a:r>
            <a:r>
              <a:rPr lang="ko-KR" altLang="en-US" dirty="0" smtClean="0"/>
              <a:t>  지원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err="1" smtClean="0"/>
              <a:t>성천초등학교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어은중학교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서대전여자고등학교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err="1" smtClean="0"/>
              <a:t>대구공동모금회</a:t>
            </a:r>
            <a:r>
              <a:rPr lang="en-US" altLang="ko-KR" dirty="0" smtClean="0"/>
              <a:t>: 2006~2008, </a:t>
            </a:r>
            <a:r>
              <a:rPr lang="ko-KR" altLang="en-US" dirty="0" smtClean="0"/>
              <a:t>대덕사회복지법인지원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명덕초등학교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상원중학교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동부고등학교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srgbClr val="FF0000"/>
                </a:solidFill>
              </a:rPr>
              <a:t>기획사업이 갖는 의미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0070C0"/>
                </a:solidFill>
              </a:rPr>
              <a:t>학교사회복지의 실천을 위한 안정적이고 지속적인 장을 마련해 줌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교육과학기술부의 교육복지 투자우선지역 지원사업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(2003</a:t>
            </a:r>
            <a:r>
              <a:rPr lang="ko-KR" altLang="en-US" dirty="0" smtClean="0"/>
              <a:t>년</a:t>
            </a:r>
            <a:r>
              <a:rPr lang="en-US" altLang="ko-KR" dirty="0" smtClean="0"/>
              <a:t>~</a:t>
            </a:r>
            <a:r>
              <a:rPr lang="ko-KR" altLang="en-US" dirty="0" smtClean="0"/>
              <a:t>현재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err="1" smtClean="0"/>
              <a:t>교육인적자원부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현재 교육과학기술부</a:t>
            </a:r>
            <a:r>
              <a:rPr lang="en-US" altLang="ko-KR" dirty="0" smtClean="0"/>
              <a:t>)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2003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교육복지투자우선지역 지원사업 </a:t>
            </a:r>
            <a:r>
              <a:rPr lang="en-US" altLang="ko-KR" dirty="0" smtClean="0"/>
              <a:t> 2</a:t>
            </a:r>
            <a:r>
              <a:rPr lang="ko-KR" altLang="en-US" dirty="0" err="1" smtClean="0"/>
              <a:t>년동안</a:t>
            </a:r>
            <a:r>
              <a:rPr lang="ko-KR" altLang="en-US" dirty="0" smtClean="0"/>
              <a:t> 실시한다고 발표함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내용</a:t>
            </a:r>
            <a:r>
              <a:rPr lang="en-US" altLang="ko-KR" dirty="0" smtClean="0"/>
              <a:t>: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사회경제지표를 바탕으로 교육복지의 사각지대인 </a:t>
            </a:r>
            <a:r>
              <a:rPr lang="ko-KR" altLang="en-US" dirty="0" smtClean="0">
                <a:solidFill>
                  <a:srgbClr val="0070C0"/>
                </a:solidFill>
              </a:rPr>
              <a:t>도시 저소득지역 내 학교에서 학생들의 삶의 질을 제고</a:t>
            </a:r>
            <a:r>
              <a:rPr lang="ko-KR" altLang="en-US" dirty="0" smtClean="0"/>
              <a:t>하기 위해 해당 학생과 가정 그리고 지역에 </a:t>
            </a:r>
            <a:r>
              <a:rPr lang="ko-KR" altLang="en-US" dirty="0" smtClean="0">
                <a:solidFill>
                  <a:srgbClr val="0070C0"/>
                </a:solidFill>
              </a:rPr>
              <a:t>교육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문화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복지서비스 제공</a:t>
            </a:r>
            <a:r>
              <a:rPr lang="ko-KR" altLang="en-US" dirty="0" smtClean="0"/>
              <a:t>한다는 것</a:t>
            </a:r>
            <a:endParaRPr lang="en-US" altLang="ko-KR" dirty="0" smtClean="0"/>
          </a:p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2003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년도 서울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6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개 지역의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31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개 초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•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중등학교 등 모두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43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개교 선정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학교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: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지역사회교육전문가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교육청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: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프로젝트 </a:t>
            </a:r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조정자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(project coordinator),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전문가의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80% </a:t>
            </a:r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사회복지사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교육복지사업은 대상 학생들과 가족 그리고 지역사회를 연결하는 지역네트워크를 구축하여 이들의 삶의 질을 제고하는 목적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>
                <a:solidFill>
                  <a:srgbClr val="575F6D"/>
                </a:solidFill>
              </a:rPr>
              <a:t>(3) </a:t>
            </a:r>
            <a:r>
              <a:rPr lang="ko-KR" altLang="en-US" dirty="0">
                <a:solidFill>
                  <a:srgbClr val="575F6D"/>
                </a:solidFill>
              </a:rPr>
              <a:t>교육과학기술부의 교육복지 투자우선지역 지원사업</a:t>
            </a:r>
            <a:r>
              <a:rPr lang="en-US" altLang="ko-KR" dirty="0">
                <a:solidFill>
                  <a:srgbClr val="575F6D"/>
                </a:solidFill>
              </a:rPr>
              <a:t/>
            </a:r>
            <a:br>
              <a:rPr lang="en-US" altLang="ko-KR" dirty="0">
                <a:solidFill>
                  <a:srgbClr val="575F6D"/>
                </a:solidFill>
              </a:rPr>
            </a:br>
            <a:r>
              <a:rPr lang="en-US" altLang="ko-KR" dirty="0">
                <a:solidFill>
                  <a:srgbClr val="575F6D"/>
                </a:solidFill>
              </a:rPr>
              <a:t> (2003</a:t>
            </a:r>
            <a:r>
              <a:rPr lang="ko-KR" altLang="en-US" dirty="0">
                <a:solidFill>
                  <a:srgbClr val="575F6D"/>
                </a:solidFill>
              </a:rPr>
              <a:t>년</a:t>
            </a:r>
            <a:r>
              <a:rPr lang="en-US" altLang="ko-KR" dirty="0">
                <a:solidFill>
                  <a:srgbClr val="575F6D"/>
                </a:solidFill>
              </a:rPr>
              <a:t>~</a:t>
            </a:r>
            <a:r>
              <a:rPr lang="ko-KR" altLang="en-US" dirty="0">
                <a:solidFill>
                  <a:srgbClr val="575F6D"/>
                </a:solidFill>
              </a:rPr>
              <a:t>현재</a:t>
            </a:r>
            <a:r>
              <a:rPr lang="en-US" altLang="ko-KR" dirty="0">
                <a:solidFill>
                  <a:srgbClr val="575F6D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2005</a:t>
            </a:r>
            <a:r>
              <a:rPr lang="ko-KR" altLang="en-US" dirty="0" smtClean="0"/>
              <a:t>년 전국 </a:t>
            </a:r>
            <a:r>
              <a:rPr lang="en-US" altLang="ko-KR" dirty="0"/>
              <a:t> </a:t>
            </a:r>
            <a:r>
              <a:rPr lang="en-US" altLang="ko-KR" dirty="0" smtClean="0"/>
              <a:t>30</a:t>
            </a:r>
            <a:r>
              <a:rPr lang="ko-KR" altLang="en-US" dirty="0" smtClean="0"/>
              <a:t>개 지역으로 확대</a:t>
            </a:r>
            <a:endParaRPr lang="en-US" altLang="ko-KR" dirty="0" smtClean="0"/>
          </a:p>
          <a:p>
            <a:r>
              <a:rPr lang="en-US" altLang="ko-KR" dirty="0" smtClean="0"/>
              <a:t>2007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60</a:t>
            </a:r>
            <a:r>
              <a:rPr lang="ko-KR" altLang="en-US" dirty="0" smtClean="0"/>
              <a:t>개 지역으로 확대</a:t>
            </a:r>
            <a:endParaRPr lang="en-US" altLang="ko-KR" dirty="0" smtClean="0"/>
          </a:p>
          <a:p>
            <a:r>
              <a:rPr lang="en-US" altLang="ko-KR" dirty="0" smtClean="0"/>
              <a:t>2008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100 </a:t>
            </a:r>
            <a:r>
              <a:rPr lang="ko-KR" altLang="en-US" dirty="0" smtClean="0"/>
              <a:t>지역으로 확대</a:t>
            </a:r>
            <a:r>
              <a:rPr lang="en-US" altLang="ko-KR" dirty="0" smtClean="0"/>
              <a:t>: </a:t>
            </a:r>
            <a:r>
              <a:rPr lang="ko-KR" altLang="en-US" dirty="0" smtClean="0"/>
              <a:t>초등학교 </a:t>
            </a:r>
            <a:r>
              <a:rPr lang="en-US" altLang="ko-KR" dirty="0" smtClean="0"/>
              <a:t>308, </a:t>
            </a:r>
            <a:r>
              <a:rPr lang="ko-KR" altLang="en-US" dirty="0" smtClean="0"/>
              <a:t>중 고등학교 </a:t>
            </a:r>
            <a:r>
              <a:rPr lang="en-US" altLang="ko-KR" dirty="0" smtClean="0"/>
              <a:t>241</a:t>
            </a:r>
            <a:r>
              <a:rPr lang="ko-KR" altLang="en-US" dirty="0" smtClean="0"/>
              <a:t>개 지역사회교육전문가 상주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2011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2</a:t>
            </a:r>
            <a:r>
              <a:rPr lang="ko-KR" altLang="en-US" dirty="0" smtClean="0"/>
              <a:t>월 사업명칭을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교육복지우선 지원사업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으로 변경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교육청의 </a:t>
            </a:r>
            <a:r>
              <a:rPr lang="ko-KR" altLang="en-US" dirty="0" err="1" smtClean="0"/>
              <a:t>프로젝트조정자와</a:t>
            </a:r>
            <a:r>
              <a:rPr lang="ko-KR" altLang="en-US" dirty="0" smtClean="0"/>
              <a:t> 학교의 지역사회교육전문가 명칭을 </a:t>
            </a:r>
            <a:r>
              <a:rPr lang="en-US" altLang="ko-KR" dirty="0" smtClean="0"/>
              <a:t>‘</a:t>
            </a:r>
            <a:r>
              <a:rPr lang="ko-KR" altLang="en-US" dirty="0" err="1" smtClean="0"/>
              <a:t>교</a:t>
            </a:r>
            <a:r>
              <a:rPr lang="ko-KR" altLang="en-US" dirty="0" err="1" smtClean="0"/>
              <a:t>육</a:t>
            </a:r>
            <a:r>
              <a:rPr lang="ko-KR" altLang="en-US" dirty="0" err="1" smtClean="0"/>
              <a:t>복지사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로 변경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72182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교육인적자원부의 </a:t>
            </a:r>
            <a:r>
              <a:rPr lang="ko-KR" altLang="en-US" dirty="0" smtClean="0">
                <a:solidFill>
                  <a:srgbClr val="FF0000"/>
                </a:solidFill>
              </a:rPr>
              <a:t>교육복지 증진 및 학교폭력 예방</a:t>
            </a:r>
            <a:r>
              <a:rPr lang="ko-KR" altLang="en-US" dirty="0" smtClean="0"/>
              <a:t>을 위한 </a:t>
            </a:r>
            <a:r>
              <a:rPr lang="ko-KR" altLang="en-US" dirty="0" err="1" smtClean="0"/>
              <a:t>사회복지사</a:t>
            </a:r>
            <a:r>
              <a:rPr lang="ko-KR" altLang="en-US" dirty="0" smtClean="0"/>
              <a:t> 활용 연구학교 사업 및 </a:t>
            </a:r>
            <a:r>
              <a:rPr lang="ko-KR" altLang="en-US" dirty="0" err="1" smtClean="0"/>
              <a:t>보건복지가족부와의</a:t>
            </a:r>
            <a:r>
              <a:rPr lang="ko-KR" altLang="en-US" dirty="0" smtClean="0"/>
              <a:t> 공동사업</a:t>
            </a:r>
            <a:r>
              <a:rPr lang="en-US" altLang="ko-KR" dirty="0" smtClean="0"/>
              <a:t>(2004~2008)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dirty="0" err="1" smtClean="0"/>
              <a:t>교육인적자원부는</a:t>
            </a:r>
            <a:r>
              <a:rPr lang="ko-KR" altLang="en-US" dirty="0" smtClean="0"/>
              <a:t> </a:t>
            </a:r>
            <a:r>
              <a:rPr lang="en-US" altLang="ko-KR" dirty="0" smtClean="0"/>
              <a:t>2004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5</a:t>
            </a:r>
            <a:r>
              <a:rPr lang="ko-KR" altLang="en-US" dirty="0" smtClean="0"/>
              <a:t>월부터</a:t>
            </a:r>
            <a:r>
              <a:rPr lang="en-US" altLang="ko-KR" dirty="0" smtClean="0"/>
              <a:t>~2005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4</a:t>
            </a:r>
            <a:r>
              <a:rPr lang="ko-KR" altLang="en-US" dirty="0" smtClean="0"/>
              <a:t>월까지 </a:t>
            </a:r>
            <a:r>
              <a:rPr lang="en-US" altLang="ko-KR" dirty="0" smtClean="0"/>
              <a:t>1</a:t>
            </a:r>
            <a:r>
              <a:rPr lang="ko-KR" altLang="en-US" dirty="0" smtClean="0"/>
              <a:t>년간 </a:t>
            </a:r>
            <a:r>
              <a:rPr lang="ko-KR" altLang="en-US" dirty="0" err="1" smtClean="0"/>
              <a:t>사회복지사를</a:t>
            </a:r>
            <a:r>
              <a:rPr lang="ko-KR" altLang="en-US" dirty="0" smtClean="0"/>
              <a:t> 활용하는 연구사업 새로 시작함</a:t>
            </a:r>
            <a:endParaRPr lang="en-US" altLang="ko-KR" dirty="0" smtClean="0"/>
          </a:p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전국 시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•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도 교육청별로 초 중 고등학교 각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1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개교씩 모두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48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개 학교에 </a:t>
            </a:r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학교사회복지사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 배치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기본원칙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: </a:t>
            </a: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srgbClr val="FF0000"/>
                </a:solidFill>
                <a:latin typeface="휴먼매직체" pitchFamily="18" charset="-127"/>
                <a:ea typeface="휴먼매직체" pitchFamily="18" charset="-127"/>
              </a:rPr>
              <a:t>교육복지기반 증진과 학교폭력 예방에의 초점</a:t>
            </a:r>
            <a:endParaRPr lang="en-US" altLang="ko-KR" dirty="0" smtClean="0">
              <a:solidFill>
                <a:srgbClr val="FF0000"/>
              </a:solidFill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학생중심의 접근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협력적 관계의 구축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가정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학교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지역사회 네트워크 구축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포괄적이고 통합적인 개입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지역사회자원활용 극대화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교육인적자원부의 교육복지 증진 및 학교폭력 예방을 위한 </a:t>
            </a:r>
            <a:r>
              <a:rPr lang="ko-KR" altLang="en-US" dirty="0" err="1" smtClean="0"/>
              <a:t>사회복지사</a:t>
            </a:r>
            <a:r>
              <a:rPr lang="ko-KR" altLang="en-US" dirty="0" smtClean="0"/>
              <a:t> 활용 연구학교 사업 및 </a:t>
            </a:r>
            <a:r>
              <a:rPr lang="ko-KR" altLang="en-US" dirty="0" err="1" smtClean="0"/>
              <a:t>보건복지가족부와의</a:t>
            </a:r>
            <a:r>
              <a:rPr lang="ko-KR" altLang="en-US" dirty="0" smtClean="0"/>
              <a:t> 공동사업</a:t>
            </a:r>
            <a:r>
              <a:rPr lang="en-US" altLang="ko-KR" dirty="0" smtClean="0"/>
              <a:t>(2004~2008)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교육인적자원부는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2005~2006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년까지 전국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16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개 시도에서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96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개의 학교사회복지시범사업을 운영하였음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교육과학기술부와 보건복지가족부가 공동으로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2007~2008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년까지 학교사회복지파견사업을 전국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96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개교에서 실행함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2009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년도 사업예산이 국회에서 삭감되어 교육과학기술부와 </a:t>
            </a:r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보건복지가족부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 공동사업 중단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467600" cy="221457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1. 1960~1980</a:t>
            </a:r>
            <a:r>
              <a:rPr lang="ko-KR" altLang="en-US" dirty="0" smtClean="0"/>
              <a:t>년대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우리나라 최초의 학교사회복지 실천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95536" y="2420888"/>
            <a:ext cx="7467600" cy="3831910"/>
          </a:xfrm>
        </p:spPr>
        <p:txBody>
          <a:bodyPr/>
          <a:lstStyle/>
          <a:p>
            <a:r>
              <a:rPr lang="en-US" altLang="ko-KR" dirty="0" smtClean="0"/>
              <a:t> </a:t>
            </a:r>
            <a:r>
              <a:rPr lang="ko-KR" altLang="en-US" dirty="0" smtClean="0"/>
              <a:t>캐나다 </a:t>
            </a:r>
            <a:r>
              <a:rPr lang="ko-KR" altLang="en-US" dirty="0" err="1" smtClean="0"/>
              <a:t>유니태리언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봉사회</a:t>
            </a:r>
            <a:r>
              <a:rPr lang="en-US" altLang="ko-KR" dirty="0" smtClean="0"/>
              <a:t>(USC) </a:t>
            </a:r>
            <a:r>
              <a:rPr lang="ko-KR" altLang="en-US" dirty="0" smtClean="0"/>
              <a:t>는</a:t>
            </a:r>
            <a:r>
              <a:rPr lang="en-US" altLang="ko-KR" dirty="0" smtClean="0"/>
              <a:t> 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-1967</a:t>
            </a:r>
            <a:r>
              <a:rPr lang="ko-KR" altLang="en-US" dirty="0" smtClean="0"/>
              <a:t>년 마포사회복지관 개관하면서 실시한 지역사회 조사 결과를 바탕으로 </a:t>
            </a:r>
            <a:r>
              <a:rPr lang="en-US" altLang="ko-KR" dirty="0" smtClean="0">
                <a:solidFill>
                  <a:srgbClr val="FF0000"/>
                </a:solidFill>
              </a:rPr>
              <a:t>1969</a:t>
            </a:r>
            <a:r>
              <a:rPr lang="ko-KR" altLang="en-US" dirty="0" smtClean="0">
                <a:solidFill>
                  <a:srgbClr val="FF0000"/>
                </a:solidFill>
              </a:rPr>
              <a:t>년 학교사회사업을 처음 실시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 -</a:t>
            </a:r>
            <a:r>
              <a:rPr lang="ko-KR" altLang="en-US" dirty="0" smtClean="0">
                <a:solidFill>
                  <a:srgbClr val="FFC000"/>
                </a:solidFill>
              </a:rPr>
              <a:t>현대적 의미의 학교사회복지 시작</a:t>
            </a:r>
            <a:endParaRPr lang="en-US" altLang="ko-KR" dirty="0" smtClean="0">
              <a:solidFill>
                <a:srgbClr val="FFC000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  </a:t>
            </a:r>
            <a:r>
              <a:rPr lang="ko-KR" altLang="en-US" dirty="0" smtClean="0">
                <a:solidFill>
                  <a:prstClr val="black"/>
                </a:solidFill>
              </a:rPr>
              <a:t>사회사업가와 학교와의 계약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 - </a:t>
            </a:r>
            <a:r>
              <a:rPr lang="ko-KR" altLang="en-US" dirty="0" smtClean="0">
                <a:solidFill>
                  <a:prstClr val="black"/>
                </a:solidFill>
              </a:rPr>
              <a:t>마포초등학교 학생으로 경제적 원조와 상담서비스 제공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(5) </a:t>
            </a:r>
            <a:r>
              <a:rPr lang="ko-KR" altLang="en-US" dirty="0" err="1" smtClean="0"/>
              <a:t>위스타트</a:t>
            </a:r>
            <a:r>
              <a:rPr lang="ko-KR" altLang="en-US" dirty="0" smtClean="0"/>
              <a:t> 사업과 </a:t>
            </a:r>
            <a:r>
              <a:rPr lang="ko-KR" altLang="en-US" dirty="0" err="1" smtClean="0"/>
              <a:t>드림스타트</a:t>
            </a:r>
            <a:r>
              <a:rPr lang="ko-KR" altLang="en-US" dirty="0" smtClean="0"/>
              <a:t> 사업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err="1" smtClean="0"/>
              <a:t>위스타트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srgbClr val="0070C0"/>
                </a:solidFill>
              </a:rPr>
              <a:t>지방자치단체와 민간단체가 협력하여 공동으로 추진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별도의 운동본부를 구성하여 </a:t>
            </a:r>
            <a:r>
              <a:rPr lang="ko-KR" altLang="en-US" dirty="0" err="1" smtClean="0"/>
              <a:t>위스타트</a:t>
            </a:r>
            <a:r>
              <a:rPr lang="ko-KR" altLang="en-US" dirty="0" smtClean="0"/>
              <a:t> 마을 만들고 그 안에 초등학교 중심으로 학교사회복지 활동 지원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FE8637"/>
              </a:buClr>
            </a:pPr>
            <a:r>
              <a:rPr lang="ko-KR" altLang="en-US" dirty="0" err="1" smtClean="0">
                <a:solidFill>
                  <a:prstClr val="black"/>
                </a:solidFill>
              </a:rPr>
              <a:t>드림스타트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err="1" smtClean="0">
                <a:solidFill>
                  <a:prstClr val="black"/>
                </a:solidFill>
              </a:rPr>
              <a:t>드림스타트</a:t>
            </a:r>
            <a:r>
              <a:rPr lang="ko-KR" altLang="en-US" dirty="0" smtClean="0">
                <a:solidFill>
                  <a:prstClr val="black"/>
                </a:solidFill>
              </a:rPr>
              <a:t> 사업이란 </a:t>
            </a:r>
            <a:r>
              <a:rPr lang="ko-KR" altLang="en-US" dirty="0" smtClean="0">
                <a:solidFill>
                  <a:srgbClr val="FF0000"/>
                </a:solidFill>
              </a:rPr>
              <a:t>아동의 공평한 양육여건과 출발기회를 보장하기 위해 저소득층 </a:t>
            </a:r>
            <a:r>
              <a:rPr lang="en-US" altLang="ko-KR" dirty="0" smtClean="0">
                <a:solidFill>
                  <a:srgbClr val="FF0000"/>
                </a:solidFill>
              </a:rPr>
              <a:t>0~12</a:t>
            </a:r>
            <a:r>
              <a:rPr lang="ko-KR" altLang="en-US" dirty="0" smtClean="0">
                <a:solidFill>
                  <a:srgbClr val="FF0000"/>
                </a:solidFill>
              </a:rPr>
              <a:t>세 아동과 가</a:t>
            </a:r>
            <a:r>
              <a:rPr lang="ko-KR" altLang="en-US" dirty="0" smtClean="0">
                <a:solidFill>
                  <a:prstClr val="black"/>
                </a:solidFill>
              </a:rPr>
              <a:t>족에게 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</a:rPr>
              <a:t>건강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복지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보육 교육 프로그램을 통합한 전문적 맞춤형  서비스 제공하는 </a:t>
            </a:r>
            <a:r>
              <a:rPr lang="ko-KR" altLang="en-US" dirty="0" smtClean="0">
                <a:solidFill>
                  <a:srgbClr val="00B050"/>
                </a:solidFill>
              </a:rPr>
              <a:t>국가 주도형 아동복지프로그램 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6215074" y="4714884"/>
            <a:ext cx="35719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한국 학교사회복지 발달과 의의와 전망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지역사회복지관중심의 학교사회복지가 그리고 점차 </a:t>
            </a:r>
            <a:r>
              <a:rPr lang="ko-KR" altLang="en-US" dirty="0" smtClean="0">
                <a:solidFill>
                  <a:srgbClr val="FFC000"/>
                </a:solidFill>
              </a:rPr>
              <a:t>학교중심의 학교사회복지가 시도됨</a:t>
            </a:r>
            <a:endParaRPr lang="en-US" altLang="ko-KR" dirty="0" smtClean="0">
              <a:solidFill>
                <a:srgbClr val="FFC00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사회복지공동모금회의 실험적인 학교사회사업 기획사업을 거쳐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오늘날에는 학교사회복지가 교육복지투자우선지역 지원사업에 포함되거나 연계됨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한국 학교사회복지 발달과 의의와 전망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Clr>
                <a:srgbClr val="FE8637"/>
              </a:buClr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교육과학기술부와 보건복지가족부가 공동으로 실시해 왔던 </a:t>
            </a:r>
            <a:r>
              <a:rPr lang="ko-KR" altLang="en-US" dirty="0" err="1" smtClean="0">
                <a:solidFill>
                  <a:prstClr val="black"/>
                </a:solidFill>
              </a:rPr>
              <a:t>학교사회복지사</a:t>
            </a:r>
            <a:r>
              <a:rPr lang="ko-KR" altLang="en-US" dirty="0" smtClean="0">
                <a:solidFill>
                  <a:prstClr val="black"/>
                </a:solidFill>
              </a:rPr>
              <a:t> 파견사업 </a:t>
            </a:r>
            <a:r>
              <a:rPr lang="en-US" altLang="ko-KR" dirty="0" smtClean="0">
                <a:solidFill>
                  <a:prstClr val="black"/>
                </a:solidFill>
              </a:rPr>
              <a:t>2009</a:t>
            </a:r>
            <a:r>
              <a:rPr lang="ko-KR" altLang="en-US" dirty="0" smtClean="0">
                <a:solidFill>
                  <a:prstClr val="black"/>
                </a:solidFill>
              </a:rPr>
              <a:t>년도 예산삭감으로 중단됨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</a:t>
            </a:r>
            <a:r>
              <a:rPr lang="ko-KR" altLang="en-US" dirty="0" smtClean="0">
                <a:solidFill>
                  <a:prstClr val="black"/>
                </a:solidFill>
              </a:rPr>
              <a:t>   국가사업으로서 모처럼 확보했던 학교사회복지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err="1" smtClean="0">
                <a:solidFill>
                  <a:prstClr val="black"/>
                </a:solidFill>
              </a:rPr>
              <a:t>학교사회복지사</a:t>
            </a:r>
            <a:r>
              <a:rPr lang="ko-KR" altLang="en-US" dirty="0" smtClean="0">
                <a:solidFill>
                  <a:prstClr val="black"/>
                </a:solidFill>
              </a:rPr>
              <a:t> 명칭 사용 중단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</a:pPr>
            <a:r>
              <a:rPr lang="ko-KR" altLang="en-US" dirty="0" err="1" smtClean="0">
                <a:solidFill>
                  <a:srgbClr val="7030A0"/>
                </a:solidFill>
              </a:rPr>
              <a:t>위스타트</a:t>
            </a:r>
            <a:r>
              <a:rPr lang="ko-KR" altLang="en-US" dirty="0" smtClean="0">
                <a:solidFill>
                  <a:srgbClr val="7030A0"/>
                </a:solidFill>
              </a:rPr>
              <a:t> 사업</a:t>
            </a:r>
            <a:r>
              <a:rPr lang="en-US" altLang="ko-KR" dirty="0" smtClean="0">
                <a:solidFill>
                  <a:srgbClr val="7030A0"/>
                </a:solidFill>
              </a:rPr>
              <a:t>, </a:t>
            </a:r>
            <a:r>
              <a:rPr lang="ko-KR" altLang="en-US" dirty="0" err="1" smtClean="0">
                <a:solidFill>
                  <a:srgbClr val="7030A0"/>
                </a:solidFill>
              </a:rPr>
              <a:t>드림스타트</a:t>
            </a:r>
            <a:r>
              <a:rPr lang="ko-KR" altLang="en-US" dirty="0" smtClean="0">
                <a:solidFill>
                  <a:srgbClr val="7030A0"/>
                </a:solidFill>
              </a:rPr>
              <a:t> 사업</a:t>
            </a:r>
            <a:r>
              <a:rPr lang="en-US" altLang="ko-KR" dirty="0" smtClean="0">
                <a:solidFill>
                  <a:srgbClr val="7030A0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지방자치단체에서 실시하는 학교사회복지사업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개별학교 실시하는 학교사회사업 등 </a:t>
            </a:r>
            <a:r>
              <a:rPr lang="ko-KR" altLang="en-US" dirty="0" err="1" smtClean="0">
                <a:solidFill>
                  <a:prstClr val="black"/>
                </a:solidFill>
              </a:rPr>
              <a:t>사회복지사들</a:t>
            </a:r>
            <a:r>
              <a:rPr lang="ko-KR" altLang="en-US" dirty="0" smtClean="0">
                <a:solidFill>
                  <a:prstClr val="black"/>
                </a:solidFill>
              </a:rPr>
              <a:t> 활동이 다양해짐</a:t>
            </a:r>
            <a:r>
              <a:rPr lang="en-US" altLang="ko-KR" dirty="0" smtClean="0">
                <a:solidFill>
                  <a:prstClr val="black"/>
                </a:solidFill>
              </a:rPr>
              <a:t>(500</a:t>
            </a:r>
            <a:r>
              <a:rPr lang="ko-KR" altLang="en-US" dirty="0" smtClean="0">
                <a:solidFill>
                  <a:prstClr val="black"/>
                </a:solidFill>
              </a:rPr>
              <a:t>여명이 넘는 </a:t>
            </a:r>
            <a:r>
              <a:rPr lang="ko-KR" altLang="en-US" dirty="0" err="1" smtClean="0">
                <a:solidFill>
                  <a:prstClr val="black"/>
                </a:solidFill>
              </a:rPr>
              <a:t>사회복지사</a:t>
            </a:r>
            <a:r>
              <a:rPr lang="ko-KR" altLang="en-US" dirty="0" smtClean="0">
                <a:solidFill>
                  <a:prstClr val="black"/>
                </a:solidFill>
              </a:rPr>
              <a:t> 활동</a:t>
            </a:r>
            <a:r>
              <a:rPr lang="en-US" altLang="ko-KR" dirty="0" smtClean="0">
                <a:solidFill>
                  <a:prstClr val="black"/>
                </a:solidFill>
              </a:rPr>
              <a:t>)</a:t>
            </a:r>
          </a:p>
          <a:p>
            <a:pPr>
              <a:buNone/>
            </a:pP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691850" y="2996952"/>
            <a:ext cx="21431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91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한국 학교사회복지 발달의 의의와 전망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학교사회복지제도화 논의 </a:t>
            </a:r>
            <a:endParaRPr lang="en-US" altLang="ko-KR" dirty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정부가 교육복지우선지역 지원사업 확대하면서 교육복지법과 같은 관계법을 제정할 것으로 예상됨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</a:t>
            </a:r>
            <a:r>
              <a:rPr lang="ko-KR" altLang="en-US" dirty="0" smtClean="0">
                <a:solidFill>
                  <a:prstClr val="black"/>
                </a:solidFill>
              </a:rPr>
              <a:t>      그 경우 법적 테두리 안에서 학교사회복지 내지는 학교사회복지사의 위상을 정립하는 일이 필요함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의무교육을  받는 학생들의 복지는 교육에 수반되어야 할 교육기능의 한 부분으로 규정되어야 함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ko-KR" altLang="en-US" dirty="0" smtClean="0">
                <a:solidFill>
                  <a:prstClr val="black"/>
                </a:solidFill>
              </a:rPr>
              <a:t>  </a:t>
            </a:r>
            <a:r>
              <a:rPr lang="ko-KR" altLang="en-US" dirty="0" smtClean="0">
                <a:solidFill>
                  <a:prstClr val="black"/>
                </a:solidFill>
                <a:latin typeface="바탕"/>
                <a:ea typeface="바탕"/>
              </a:rPr>
              <a:t>▪</a:t>
            </a:r>
            <a:r>
              <a:rPr lang="ko-KR" altLang="en-US" dirty="0" smtClean="0">
                <a:solidFill>
                  <a:prstClr val="black"/>
                </a:solidFill>
              </a:rPr>
              <a:t>지난 </a:t>
            </a:r>
            <a:r>
              <a:rPr lang="en-US" altLang="ko-KR" dirty="0" smtClean="0">
                <a:solidFill>
                  <a:prstClr val="black"/>
                </a:solidFill>
              </a:rPr>
              <a:t>15</a:t>
            </a:r>
            <a:r>
              <a:rPr lang="ko-KR" altLang="en-US" dirty="0" err="1" smtClean="0">
                <a:solidFill>
                  <a:prstClr val="black"/>
                </a:solidFill>
              </a:rPr>
              <a:t>년여간</a:t>
            </a:r>
            <a:r>
              <a:rPr lang="ko-KR" altLang="en-US" dirty="0" smtClean="0">
                <a:solidFill>
                  <a:prstClr val="black"/>
                </a:solidFill>
              </a:rPr>
              <a:t> 쌓아온 전문적 노하우를 살려 </a:t>
            </a:r>
            <a:r>
              <a:rPr lang="ko-KR" altLang="en-US" dirty="0" err="1" smtClean="0">
                <a:solidFill>
                  <a:prstClr val="black"/>
                </a:solidFill>
              </a:rPr>
              <a:t>사회복지사들이</a:t>
            </a:r>
            <a:r>
              <a:rPr lang="ko-KR" altLang="en-US" dirty="0" smtClean="0">
                <a:solidFill>
                  <a:prstClr val="black"/>
                </a:solidFill>
              </a:rPr>
              <a:t> 사회로부터 인정을 받으며 책무성과 함께 권리를 보장받아야 할 때임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862817" y="3429000"/>
            <a:ext cx="21431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정부차원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141168"/>
          </a:xfrm>
        </p:spPr>
        <p:txBody>
          <a:bodyPr>
            <a:normAutofit lnSpcReduction="10000"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1973</a:t>
            </a:r>
            <a:r>
              <a:rPr lang="ko-KR" altLang="en-US" dirty="0" smtClean="0">
                <a:solidFill>
                  <a:srgbClr val="FF0000"/>
                </a:solidFill>
              </a:rPr>
              <a:t>년 교도교사 법제화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교육부가 </a:t>
            </a:r>
            <a:r>
              <a:rPr lang="en-US" altLang="ko-KR" dirty="0" smtClean="0"/>
              <a:t>18</a:t>
            </a:r>
            <a:r>
              <a:rPr lang="ko-KR" altLang="en-US" dirty="0" smtClean="0"/>
              <a:t>학급 이상의 중등학교에 의무적으로 교도교사 법제화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</a:t>
            </a:r>
            <a:r>
              <a:rPr lang="ko-KR" altLang="en-US" dirty="0" smtClean="0"/>
              <a:t>학교 내에서 학교사회복지와 관련된 제도 처음 시작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/>
              <a:t>1994</a:t>
            </a:r>
            <a:r>
              <a:rPr lang="ko-KR" altLang="en-US" dirty="0" smtClean="0"/>
              <a:t>년 진로상담교사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FF0000"/>
                </a:solidFill>
              </a:rPr>
              <a:t>1997</a:t>
            </a:r>
            <a:r>
              <a:rPr lang="ko-KR" altLang="en-US" dirty="0" smtClean="0">
                <a:solidFill>
                  <a:srgbClr val="FF0000"/>
                </a:solidFill>
              </a:rPr>
              <a:t>년 전문상담교사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/>
              <a:t>       그러나 이들은 교사자격증으로 한정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사회복지를 전공하고  현대고등학교 영어교사 </a:t>
            </a:r>
            <a:r>
              <a:rPr lang="ko-KR" altLang="en-US" dirty="0" err="1" smtClean="0"/>
              <a:t>김혜례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1986</a:t>
            </a:r>
            <a:r>
              <a:rPr lang="ko-KR" altLang="en-US" dirty="0" smtClean="0"/>
              <a:t>년부터 문제를 가진 학생을 위해 교사들과 </a:t>
            </a:r>
            <a:r>
              <a:rPr lang="ko-KR" altLang="en-US" dirty="0" err="1" smtClean="0"/>
              <a:t>팀접근</a:t>
            </a:r>
            <a:endParaRPr lang="ko-KR" altLang="en-US" dirty="0"/>
          </a:p>
        </p:txBody>
      </p:sp>
      <p:sp>
        <p:nvSpPr>
          <p:cNvPr id="7" name="오른쪽 화살표 6"/>
          <p:cNvSpPr/>
          <p:nvPr/>
        </p:nvSpPr>
        <p:spPr>
          <a:xfrm>
            <a:off x="1000100" y="2928934"/>
            <a:ext cx="64294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오른쪽 화살표 7"/>
          <p:cNvSpPr/>
          <p:nvPr/>
        </p:nvSpPr>
        <p:spPr>
          <a:xfrm>
            <a:off x="857224" y="4929198"/>
            <a:ext cx="500066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이 시기의 사회복지 연구동향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우리나라 최초의 학교사회복지 연구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임정혁은 </a:t>
            </a:r>
            <a:r>
              <a:rPr lang="en-US" altLang="ko-KR" dirty="0" smtClean="0"/>
              <a:t>1969</a:t>
            </a:r>
            <a:r>
              <a:rPr lang="ko-KR" altLang="en-US" dirty="0" smtClean="0"/>
              <a:t>년 </a:t>
            </a:r>
            <a:r>
              <a:rPr lang="en-US" altLang="ko-KR" dirty="0" smtClean="0">
                <a:latin typeface="바탕"/>
                <a:ea typeface="바탕"/>
              </a:rPr>
              <a:t>『</a:t>
            </a:r>
            <a:r>
              <a:rPr lang="ko-KR" altLang="en-US" dirty="0" smtClean="0"/>
              <a:t>한국에 있어서의 학교사회복지 필요성과 문제점 </a:t>
            </a:r>
            <a:r>
              <a:rPr lang="en-US" altLang="ko-KR" dirty="0" smtClean="0">
                <a:latin typeface="바탕"/>
                <a:ea typeface="바탕"/>
              </a:rPr>
              <a:t>』</a:t>
            </a:r>
            <a:r>
              <a:rPr lang="ko-KR" altLang="en-US" dirty="0" smtClean="0"/>
              <a:t> 학위논문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FE8637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실천현장이 없기 때문에 주로 </a:t>
            </a:r>
            <a:r>
              <a:rPr lang="ko-KR" altLang="en-US" dirty="0" smtClean="0">
                <a:solidFill>
                  <a:srgbClr val="FF0000"/>
                </a:solidFill>
              </a:rPr>
              <a:t>학교사회복지 필요성과 당위</a:t>
            </a:r>
            <a:r>
              <a:rPr lang="ko-KR" altLang="en-US" dirty="0" smtClean="0">
                <a:solidFill>
                  <a:prstClr val="black"/>
                </a:solidFill>
              </a:rPr>
              <a:t>성을 이론적으로 설명하는 논문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</a:t>
            </a:r>
          </a:p>
          <a:p>
            <a:pPr>
              <a:buNone/>
            </a:pPr>
            <a:endParaRPr lang="ko-KR" altLang="en-US" dirty="0"/>
          </a:p>
        </p:txBody>
      </p:sp>
      <p:pic>
        <p:nvPicPr>
          <p:cNvPr id="2050" name="Picture 2" descr="C:\Documents and Settings\Administrator\Local Settings\Temporary Internet Files\Content.IE5\8P8VKF4J\MCj0445736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4500570"/>
            <a:ext cx="1836123" cy="1713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68412"/>
          </a:xfrm>
        </p:spPr>
        <p:txBody>
          <a:bodyPr/>
          <a:lstStyle/>
          <a:p>
            <a:r>
              <a:rPr lang="en-US" altLang="ko-KR" dirty="0" smtClean="0"/>
              <a:t>2. 1990</a:t>
            </a:r>
            <a:r>
              <a:rPr lang="ko-KR" altLang="en-US" dirty="0" smtClean="0"/>
              <a:t>년대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1) 1990</a:t>
            </a:r>
            <a:r>
              <a:rPr lang="ko-KR" altLang="en-US" dirty="0" smtClean="0"/>
              <a:t>년대 전반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928802"/>
            <a:ext cx="7467600" cy="4545150"/>
          </a:xfrm>
        </p:spPr>
        <p:txBody>
          <a:bodyPr/>
          <a:lstStyle/>
          <a:p>
            <a:r>
              <a:rPr lang="ko-KR" altLang="en-US" dirty="0" smtClean="0">
                <a:solidFill>
                  <a:srgbClr val="00B050"/>
                </a:solidFill>
              </a:rPr>
              <a:t>사회복지관 중심  초등학교 학교사회복지의 시작</a:t>
            </a:r>
            <a:r>
              <a:rPr lang="en-US" altLang="ko-KR" dirty="0" smtClean="0"/>
              <a:t>(1993)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▪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사회복지관 중심의 학교사회복지가 공식적으로 출발한 기점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       </a:t>
            </a:r>
            <a:r>
              <a:rPr lang="en-US" altLang="ko-KR" dirty="0" smtClean="0">
                <a:solidFill>
                  <a:srgbClr val="7030A0"/>
                </a:solidFill>
                <a:latin typeface="휴먼매직체" pitchFamily="18" charset="-127"/>
                <a:ea typeface="휴먼매직체" pitchFamily="18" charset="-127"/>
              </a:rPr>
              <a:t>1993</a:t>
            </a:r>
            <a:r>
              <a:rPr lang="ko-KR" altLang="en-US" dirty="0" smtClean="0">
                <a:solidFill>
                  <a:srgbClr val="7030A0"/>
                </a:solidFill>
                <a:latin typeface="휴먼매직체" pitchFamily="18" charset="-127"/>
                <a:ea typeface="휴먼매직체" pitchFamily="18" charset="-127"/>
              </a:rPr>
              <a:t>년 은평종합사회복지관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(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초등학교 대상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)</a:t>
            </a:r>
          </a:p>
          <a:p>
            <a:pPr>
              <a:buNone/>
            </a:pP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en-US" altLang="ko-KR" dirty="0" smtClean="0">
                <a:latin typeface="바탕"/>
                <a:ea typeface="바탕"/>
              </a:rPr>
              <a:t>▪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최초학교에서의 사회복지 실습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  1993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년 숭실대학교 대학원생 윤철수 화곡여자상업고등학교 주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1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회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, 1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년간 실습</a:t>
            </a:r>
            <a:endParaRPr lang="ko-KR" altLang="en-US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4" name="오른쪽 화살표 3"/>
          <p:cNvSpPr/>
          <p:nvPr/>
        </p:nvSpPr>
        <p:spPr>
          <a:xfrm>
            <a:off x="928662" y="3429000"/>
            <a:ext cx="500066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36904" cy="1213045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2) 1990</a:t>
            </a:r>
            <a:r>
              <a:rPr lang="ko-KR" altLang="en-US" dirty="0" smtClean="0"/>
              <a:t>년대 후반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(1) </a:t>
            </a:r>
            <a:r>
              <a:rPr lang="ko-KR" altLang="en-US" dirty="0" smtClean="0"/>
              <a:t>삼성복지재단의 학교사회복지 후원사업</a:t>
            </a:r>
            <a:r>
              <a:rPr lang="en-US" altLang="ko-KR" dirty="0" smtClean="0"/>
              <a:t> (1995</a:t>
            </a:r>
            <a:r>
              <a:rPr lang="ko-KR" altLang="en-US" dirty="0" err="1" smtClean="0"/>
              <a:t>년이후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7467600" cy="4413104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삼성복지재단은  </a:t>
            </a:r>
            <a:r>
              <a:rPr lang="en-US" altLang="ko-KR" dirty="0" smtClean="0"/>
              <a:t>1995</a:t>
            </a:r>
            <a:r>
              <a:rPr lang="ko-KR" altLang="en-US" dirty="0" smtClean="0"/>
              <a:t>년 처음으로 은평종합사회복지관의 </a:t>
            </a:r>
            <a:r>
              <a:rPr lang="en-US" altLang="ko-KR" dirty="0" smtClean="0"/>
              <a:t> ‘</a:t>
            </a:r>
            <a:r>
              <a:rPr lang="ko-KR" altLang="en-US" dirty="0" smtClean="0"/>
              <a:t>아동의 학교생활 적응력 향상을 위한 학교사회사업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프로젝트 지원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1996</a:t>
            </a:r>
            <a:r>
              <a:rPr lang="ko-KR" altLang="en-US" dirty="0" smtClean="0"/>
              <a:t>년에는 사업 공고 시 학교사회사업  등 </a:t>
            </a:r>
            <a:r>
              <a:rPr lang="en-US" altLang="ko-KR" dirty="0" smtClean="0"/>
              <a:t>4</a:t>
            </a:r>
            <a:r>
              <a:rPr lang="ko-KR" altLang="en-US" dirty="0" smtClean="0"/>
              <a:t>개 분야의 주제를 제시하여 재단 지원사업의 전문화를 도모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FF0000"/>
                </a:solidFill>
              </a:rPr>
              <a:t>‘</a:t>
            </a:r>
            <a:r>
              <a:rPr lang="ko-KR" altLang="en-US" dirty="0" smtClean="0">
                <a:solidFill>
                  <a:srgbClr val="FF0000"/>
                </a:solidFill>
              </a:rPr>
              <a:t>사후지원시스템</a:t>
            </a:r>
            <a:r>
              <a:rPr lang="en-US" altLang="ko-KR" dirty="0" smtClean="0">
                <a:solidFill>
                  <a:srgbClr val="FF0000"/>
                </a:solidFill>
              </a:rPr>
              <a:t>’ </a:t>
            </a:r>
            <a:r>
              <a:rPr lang="ko-KR" altLang="en-US" dirty="0" smtClean="0">
                <a:solidFill>
                  <a:srgbClr val="FF0000"/>
                </a:solidFill>
              </a:rPr>
              <a:t> 구축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주제별  지원기관과의 실무자들에게  전문가의 정기적인 자문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ko-KR" altLang="en-US" dirty="0" smtClean="0"/>
              <a:t>연세대 김기환 교수가 </a:t>
            </a:r>
            <a:r>
              <a:rPr lang="en-US" altLang="ko-KR" dirty="0" smtClean="0"/>
              <a:t>1</a:t>
            </a:r>
            <a:r>
              <a:rPr lang="ko-KR" altLang="en-US" dirty="0" smtClean="0"/>
              <a:t>년간 정기자문과 현장 방문지도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(2) </a:t>
            </a:r>
            <a:r>
              <a:rPr lang="ko-KR" altLang="en-US" dirty="0" err="1" smtClean="0"/>
              <a:t>국민복지기획단의</a:t>
            </a:r>
            <a:r>
              <a:rPr lang="ko-KR" altLang="en-US" dirty="0" smtClean="0"/>
              <a:t> 건의</a:t>
            </a:r>
            <a:r>
              <a:rPr lang="en-US" altLang="ko-KR" dirty="0" smtClean="0"/>
              <a:t>(1995)</a:t>
            </a:r>
            <a:r>
              <a:rPr lang="ko-KR" altLang="en-US" dirty="0" smtClean="0"/>
              <a:t>와 교육부 시범사업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(1997~1999)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7467600" cy="4997152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1995</a:t>
            </a:r>
            <a:r>
              <a:rPr lang="ko-KR" altLang="en-US" dirty="0" smtClean="0"/>
              <a:t>년 </a:t>
            </a:r>
            <a:r>
              <a:rPr lang="ko-KR" altLang="en-US" dirty="0" err="1" smtClean="0"/>
              <a:t>국민복지기획단은</a:t>
            </a:r>
            <a:r>
              <a:rPr lang="ko-KR" altLang="en-US" dirty="0" smtClean="0"/>
              <a:t>  학교도 이제 문을 열고 외부의 원조와 지지가 필요하다는 인식을 가지고  </a:t>
            </a:r>
            <a:r>
              <a:rPr lang="ko-KR" altLang="en-US" dirty="0" smtClean="0">
                <a:solidFill>
                  <a:srgbClr val="FF0000"/>
                </a:solidFill>
              </a:rPr>
              <a:t>학교사회사업의 제도화를 실시하도록  권고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/>
              <a:t>교육부 시범사업</a:t>
            </a:r>
            <a:r>
              <a:rPr lang="en-US" altLang="ko-KR" dirty="0" smtClean="0"/>
              <a:t>(1997~1999)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1997</a:t>
            </a:r>
            <a:r>
              <a:rPr lang="ko-KR" altLang="en-US" dirty="0" smtClean="0"/>
              <a:t>년부터 </a:t>
            </a:r>
            <a:r>
              <a:rPr lang="en-US" altLang="ko-KR" dirty="0" smtClean="0"/>
              <a:t>1999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2</a:t>
            </a:r>
            <a:r>
              <a:rPr lang="ko-KR" altLang="en-US" dirty="0" smtClean="0"/>
              <a:t>월까지  학교사회복지 시범연구사업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/>
              <a:t> </a:t>
            </a:r>
            <a:r>
              <a:rPr lang="ko-KR" altLang="en-US" dirty="0" smtClean="0">
                <a:solidFill>
                  <a:srgbClr val="00B0F0"/>
                </a:solidFill>
              </a:rPr>
              <a:t>학생에게 소위 사회복지서비스를 제공하되  상담교사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교육학부전공 </a:t>
            </a:r>
            <a:r>
              <a:rPr lang="ko-KR" altLang="en-US" dirty="0" smtClean="0">
                <a:solidFill>
                  <a:srgbClr val="00B0F0"/>
                </a:solidFill>
              </a:rPr>
              <a:t>교사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학부모 자원봉사를 통해 실시</a:t>
            </a:r>
            <a:endParaRPr lang="en-US" altLang="ko-KR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/>
              <a:t> </a:t>
            </a:r>
            <a:r>
              <a:rPr lang="ko-KR" altLang="en-US" dirty="0" smtClean="0"/>
              <a:t>무학여고</a:t>
            </a:r>
            <a:r>
              <a:rPr lang="en-US" altLang="ko-KR" dirty="0" smtClean="0"/>
              <a:t>(</a:t>
            </a:r>
            <a:r>
              <a:rPr lang="ko-KR" altLang="en-US" dirty="0" smtClean="0"/>
              <a:t>서울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충남중학교</a:t>
            </a:r>
            <a:r>
              <a:rPr lang="en-US" altLang="ko-KR" dirty="0" smtClean="0"/>
              <a:t>(</a:t>
            </a:r>
            <a:r>
              <a:rPr lang="ko-KR" altLang="en-US" dirty="0" smtClean="0"/>
              <a:t>대전</a:t>
            </a:r>
            <a:r>
              <a:rPr lang="en-US" altLang="ko-KR" dirty="0" smtClean="0"/>
              <a:t>), </a:t>
            </a:r>
            <a:r>
              <a:rPr lang="ko-KR" altLang="en-US" dirty="0" err="1" smtClean="0"/>
              <a:t>북성중학교</a:t>
            </a:r>
            <a:r>
              <a:rPr lang="en-US" altLang="ko-KR" dirty="0" smtClean="0"/>
              <a:t>(</a:t>
            </a:r>
            <a:r>
              <a:rPr lang="ko-KR" altLang="en-US" dirty="0" smtClean="0"/>
              <a:t>광주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제일여상</a:t>
            </a:r>
            <a:r>
              <a:rPr lang="en-US" altLang="ko-KR" dirty="0" smtClean="0"/>
              <a:t>(</a:t>
            </a:r>
            <a:r>
              <a:rPr lang="ko-KR" altLang="en-US" dirty="0" smtClean="0"/>
              <a:t>대구</a:t>
            </a:r>
            <a:r>
              <a:rPr lang="en-US" altLang="ko-KR" dirty="0" smtClean="0"/>
              <a:t>) </a:t>
            </a:r>
            <a:r>
              <a:rPr lang="ko-KR" altLang="en-US" dirty="0" smtClean="0"/>
              <a:t>등 </a:t>
            </a:r>
            <a:r>
              <a:rPr lang="en-US" altLang="ko-KR" dirty="0" smtClean="0"/>
              <a:t>4</a:t>
            </a:r>
            <a:r>
              <a:rPr lang="ko-KR" altLang="en-US" dirty="0" smtClean="0"/>
              <a:t>개교에서 </a:t>
            </a:r>
            <a:r>
              <a:rPr lang="en-US" altLang="ko-KR" dirty="0" smtClean="0"/>
              <a:t> 2</a:t>
            </a:r>
            <a:r>
              <a:rPr lang="ko-KR" altLang="en-US" dirty="0" err="1" smtClean="0"/>
              <a:t>년간실시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</a:t>
            </a:r>
            <a:r>
              <a:rPr lang="en-US" altLang="ko-KR" dirty="0" smtClean="0"/>
              <a:t> </a:t>
            </a:r>
            <a:r>
              <a:rPr lang="ko-KR" altLang="en-US" dirty="0" smtClean="0"/>
              <a:t>적은 예산과  </a:t>
            </a:r>
            <a:r>
              <a:rPr lang="ko-KR" altLang="en-US" dirty="0" err="1" smtClean="0"/>
              <a:t>사회복지사가</a:t>
            </a:r>
            <a:r>
              <a:rPr lang="ko-KR" altLang="en-US" dirty="0" smtClean="0"/>
              <a:t>  학교 안에  상주하지 않는 등의    문제로 소기의 성과 거두지 않음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서울시 교육청 시범사업</a:t>
            </a:r>
            <a:r>
              <a:rPr lang="en-US" altLang="ko-KR" dirty="0" smtClean="0"/>
              <a:t>(1997~1998)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시의회로부터 학생들의 복지와 문제해결</a:t>
            </a:r>
            <a:r>
              <a:rPr lang="ko-KR" altLang="en-US" dirty="0" smtClean="0"/>
              <a:t>을 위해 학교사회사업 프로그램을 실시하라는 요구를 받고 </a:t>
            </a:r>
            <a:r>
              <a:rPr lang="en-US" altLang="ko-KR" dirty="0" smtClean="0"/>
              <a:t>1997</a:t>
            </a:r>
            <a:r>
              <a:rPr lang="ko-KR" altLang="en-US" dirty="0" smtClean="0"/>
              <a:t>년부터 실시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서울광신고등학교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연북중학교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영등포여자상업고등학교 서울 시내 </a:t>
            </a:r>
            <a:r>
              <a:rPr lang="en-US" altLang="ko-KR" dirty="0" smtClean="0"/>
              <a:t>3</a:t>
            </a:r>
            <a:r>
              <a:rPr lang="ko-KR" altLang="en-US" dirty="0" smtClean="0"/>
              <a:t>개교 시범연구학교 선정 </a:t>
            </a:r>
            <a:r>
              <a:rPr lang="en-US" altLang="ko-KR" dirty="0" smtClean="0"/>
              <a:t>(</a:t>
            </a:r>
            <a:r>
              <a:rPr lang="ko-KR" altLang="en-US" dirty="0" smtClean="0"/>
              <a:t>서울대학교 사회복지연구소 용역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각 학교 석사학위 이상의 책임연구원과 실무자를 파견하여 사회복지서비스를 제공하면서 연구를 진행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(4) </a:t>
            </a:r>
            <a:r>
              <a:rPr lang="ko-KR" altLang="en-US" dirty="0" smtClean="0"/>
              <a:t>학교사회복지학회 및 학교사회복지실천가협회의 창립과 활동</a:t>
            </a:r>
            <a:r>
              <a:rPr lang="en-US" altLang="ko-KR" dirty="0" smtClean="0"/>
              <a:t>(1997~)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1997</a:t>
            </a:r>
            <a:r>
              <a:rPr lang="ko-KR" altLang="en-US" dirty="0" smtClean="0">
                <a:solidFill>
                  <a:srgbClr val="FF0000"/>
                </a:solidFill>
              </a:rPr>
              <a:t>년 </a:t>
            </a:r>
            <a:r>
              <a:rPr lang="en-US" altLang="ko-KR" dirty="0" smtClean="0">
                <a:solidFill>
                  <a:srgbClr val="FF0000"/>
                </a:solidFill>
              </a:rPr>
              <a:t>5</a:t>
            </a:r>
            <a:r>
              <a:rPr lang="ko-KR" altLang="en-US" dirty="0" smtClean="0">
                <a:solidFill>
                  <a:srgbClr val="FF0000"/>
                </a:solidFill>
              </a:rPr>
              <a:t>월 </a:t>
            </a:r>
            <a:r>
              <a:rPr lang="en-US" altLang="ko-KR" dirty="0" smtClean="0">
                <a:solidFill>
                  <a:srgbClr val="FF0000"/>
                </a:solidFill>
              </a:rPr>
              <a:t>22</a:t>
            </a:r>
            <a:r>
              <a:rPr lang="ko-KR" altLang="en-US" dirty="0" smtClean="0">
                <a:solidFill>
                  <a:srgbClr val="FF0000"/>
                </a:solidFill>
              </a:rPr>
              <a:t>일  한국학교사회사업학회</a:t>
            </a:r>
            <a:r>
              <a:rPr lang="en-US" altLang="ko-KR" dirty="0" smtClean="0"/>
              <a:t>(</a:t>
            </a:r>
            <a:r>
              <a:rPr lang="ko-KR" altLang="en-US" dirty="0" smtClean="0"/>
              <a:t>후에 한국학교사회복지학회로 개칭</a:t>
            </a:r>
            <a:r>
              <a:rPr lang="en-US" altLang="ko-KR" dirty="0" smtClean="0"/>
              <a:t>)</a:t>
            </a:r>
            <a:r>
              <a:rPr lang="ko-KR" altLang="en-US" dirty="0" smtClean="0"/>
              <a:t> 창립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7030A0"/>
                </a:solidFill>
              </a:rPr>
              <a:t>1998</a:t>
            </a:r>
            <a:r>
              <a:rPr lang="ko-KR" altLang="en-US" dirty="0" smtClean="0">
                <a:solidFill>
                  <a:srgbClr val="7030A0"/>
                </a:solidFill>
              </a:rPr>
              <a:t>년 최초의 학교사복지사 탄생</a:t>
            </a:r>
            <a:endParaRPr lang="en-US" altLang="ko-KR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ko-KR" altLang="en-US" dirty="0" smtClean="0"/>
              <a:t>   서울시교육청의 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차 시범사업을 실시한 영등포여상에서 우리나라 최초의 </a:t>
            </a:r>
            <a:r>
              <a:rPr lang="ko-KR" altLang="en-US" dirty="0" err="1" smtClean="0"/>
              <a:t>학교사회복지사</a:t>
            </a:r>
            <a:r>
              <a:rPr lang="ko-KR" altLang="en-US" dirty="0" smtClean="0"/>
              <a:t> 탄생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>
                <a:solidFill>
                  <a:srgbClr val="00B050"/>
                </a:solidFill>
              </a:rPr>
              <a:t>2000</a:t>
            </a:r>
            <a:r>
              <a:rPr lang="ko-KR" altLang="en-US" dirty="0" smtClean="0">
                <a:solidFill>
                  <a:srgbClr val="00B050"/>
                </a:solidFill>
              </a:rPr>
              <a:t>년  한국학교사회사업 실천가협회창립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ko-KR" altLang="en-US" dirty="0" smtClean="0"/>
              <a:t>   학교사회복지사의 전문성 신장과 학교사회복지의 제도화를 </a:t>
            </a:r>
            <a:r>
              <a:rPr lang="ko-KR" altLang="en-US" dirty="0" err="1" smtClean="0"/>
              <a:t>위해실무자</a:t>
            </a:r>
            <a:r>
              <a:rPr lang="ko-KR" altLang="en-US" dirty="0" smtClean="0"/>
              <a:t> 조직 필요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오렌지">
  <a:themeElements>
    <a:clrScheme name="오렌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오렌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오렌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1017</TotalTime>
  <Words>1309</Words>
  <Application>Microsoft Office PowerPoint</Application>
  <PresentationFormat>화면 슬라이드 쇼(4:3)</PresentationFormat>
  <Paragraphs>175</Paragraphs>
  <Slides>23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4" baseType="lpstr">
      <vt:lpstr>오렌지</vt:lpstr>
      <vt:lpstr>한국 학교사회복지의 발달</vt:lpstr>
      <vt:lpstr> 1. 1960~1980년대  1) 우리나라 최초의 학교사회복지 실천</vt:lpstr>
      <vt:lpstr>2) 정부차원</vt:lpstr>
      <vt:lpstr>3) 이 시기의 사회복지 연구동향</vt:lpstr>
      <vt:lpstr>2. 1990년대  1) 1990년대 전반</vt:lpstr>
      <vt:lpstr>2) 1990년대 후반 (1) 삼성복지재단의 학교사회복지 후원사업 (1995년이후)</vt:lpstr>
      <vt:lpstr>(2) 국민복지기획단의 건의(1995)와 교육부 시범사업 (1997~1999)</vt:lpstr>
      <vt:lpstr>(3) 서울시 교육청 시범사업(1997~1998)</vt:lpstr>
      <vt:lpstr>(4) 학교사회복지학회 및 학교사회복지실천가협회의 창립과 활동(1997~)</vt:lpstr>
      <vt:lpstr>3. 2000년대 이후  1) 다양한 주체에 의한 시범사업의 전개    (1) 서울시 교육청의 시범사업(2000~2007)</vt:lpstr>
      <vt:lpstr>(1) 서울시 교육청의 시범사업(2000~2007)</vt:lpstr>
      <vt:lpstr>(1) 서울시 교육청의 시범사업(2000~2007)</vt:lpstr>
      <vt:lpstr>(1) 서울시 교육청의 시범사업(2000~2007)</vt:lpstr>
      <vt:lpstr>(2) 사회복지공동모금회의 학교사회복지사업 지원</vt:lpstr>
      <vt:lpstr>(2) 사회복지공동모금회의 학교사회복지사업 지원</vt:lpstr>
      <vt:lpstr>(3) 교육과학기술부의 교육복지 투자우선지역 지원사업  (2003년~현재)</vt:lpstr>
      <vt:lpstr>(3) 교육과학기술부의 교육복지 투자우선지역 지원사업  (2003년~현재)</vt:lpstr>
      <vt:lpstr>(3) 교육인적자원부의 교육복지 증진 및 학교폭력 예방을 위한 사회복지사 활용 연구학교 사업 및 보건복지가족부와의 공동사업(2004~2008)</vt:lpstr>
      <vt:lpstr>(3) 교육인적자원부의 교육복지 증진 및 학교폭력 예방을 위한 사회복지사 활용 연구학교 사업 및 보건복지가족부와의 공동사업(2004~2008)</vt:lpstr>
      <vt:lpstr>(5) 위스타트 사업과 드림스타트 사업</vt:lpstr>
      <vt:lpstr>4. 한국 학교사회복지 발달과 의의와 전망</vt:lpstr>
      <vt:lpstr>4. 한국 학교사회복지 발달과 의의와 전망</vt:lpstr>
      <vt:lpstr>4. 한국 학교사회복지 발달의 의의와 전망</vt:lpstr>
    </vt:vector>
  </TitlesOfParts>
  <Company>KR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한국 학교사회복지의 발달</dc:title>
  <dc:creator>DESKTOP</dc:creator>
  <cp:lastModifiedBy>manijinichani</cp:lastModifiedBy>
  <cp:revision>87</cp:revision>
  <dcterms:created xsi:type="dcterms:W3CDTF">2010-03-20T03:08:20Z</dcterms:created>
  <dcterms:modified xsi:type="dcterms:W3CDTF">2013-03-19T15:03:37Z</dcterms:modified>
</cp:coreProperties>
</file>